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2" r:id="rId1"/>
  </p:sldMasterIdLst>
  <p:sldIdLst>
    <p:sldId id="256" r:id="rId2"/>
    <p:sldId id="258" r:id="rId3"/>
    <p:sldId id="257" r:id="rId4"/>
    <p:sldId id="287" r:id="rId5"/>
    <p:sldId id="259" r:id="rId6"/>
    <p:sldId id="260" r:id="rId7"/>
    <p:sldId id="286" r:id="rId8"/>
    <p:sldId id="261" r:id="rId9"/>
    <p:sldId id="262" r:id="rId10"/>
    <p:sldId id="263" r:id="rId11"/>
    <p:sldId id="285" r:id="rId12"/>
    <p:sldId id="284" r:id="rId13"/>
    <p:sldId id="264" r:id="rId14"/>
    <p:sldId id="265" r:id="rId15"/>
    <p:sldId id="266" r:id="rId16"/>
    <p:sldId id="271" r:id="rId17"/>
    <p:sldId id="272" r:id="rId18"/>
    <p:sldId id="277" r:id="rId19"/>
    <p:sldId id="288" r:id="rId20"/>
    <p:sldId id="270" r:id="rId21"/>
    <p:sldId id="273" r:id="rId22"/>
    <p:sldId id="289" r:id="rId23"/>
    <p:sldId id="274" r:id="rId24"/>
    <p:sldId id="275" r:id="rId25"/>
    <p:sldId id="278" r:id="rId26"/>
    <p:sldId id="290" r:id="rId27"/>
    <p:sldId id="279" r:id="rId28"/>
    <p:sldId id="283"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906"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0BC4E41A-C205-4F65-A978-E51DDE4171A6}"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04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BAB7AE-4EE2-42ED-B2F4-C899085792EB}" type="datetimeFigureOut">
              <a:rPr lang="tr-TR" smtClean="0"/>
              <a:t>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42769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27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31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4180852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609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90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99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13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321987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86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FBAB7AE-4EE2-42ED-B2F4-C899085792EB}" type="datetimeFigureOut">
              <a:rPr lang="tr-TR" smtClean="0"/>
              <a:t>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314083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FBAB7AE-4EE2-42ED-B2F4-C899085792EB}" type="datetimeFigureOut">
              <a:rPr lang="tr-TR" smtClean="0"/>
              <a:t>7.12.2021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BC4E41A-C205-4F65-A978-E51DDE4171A6}"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92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FBAB7AE-4EE2-42ED-B2F4-C899085792EB}" type="datetimeFigureOut">
              <a:rPr lang="tr-TR" smtClean="0"/>
              <a:t>7.12.2021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BC4E41A-C205-4F65-A978-E51DDE4171A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06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AB7AE-4EE2-42ED-B2F4-C899085792EB}" type="datetimeFigureOut">
              <a:rPr lang="tr-TR" smtClean="0"/>
              <a:t>7.12.2021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3701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BAB7AE-4EE2-42ED-B2F4-C899085792EB}" type="datetimeFigureOut">
              <a:rPr lang="tr-TR" smtClean="0"/>
              <a:t>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C4E41A-C205-4F65-A978-E51DDE4171A6}"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09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BAB7AE-4EE2-42ED-B2F4-C899085792EB}" type="datetimeFigureOut">
              <a:rPr lang="tr-TR" smtClean="0"/>
              <a:t>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349292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chemeClr val="bg2"/>
          </a:bgClr>
        </a:patt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BAB7AE-4EE2-42ED-B2F4-C899085792EB}" type="datetimeFigureOut">
              <a:rPr lang="tr-TR" smtClean="0"/>
              <a:t>7.12.2021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C4E41A-C205-4F65-A978-E51DDE4171A6}" type="slidenum">
              <a:rPr lang="tr-TR" smtClean="0"/>
              <a:t>‹#›</a:t>
            </a:fld>
            <a:endParaRPr lang="tr-TR"/>
          </a:p>
        </p:txBody>
      </p:sp>
    </p:spTree>
    <p:extLst>
      <p:ext uri="{BB962C8B-B14F-4D97-AF65-F5344CB8AC3E}">
        <p14:creationId xmlns:p14="http://schemas.microsoft.com/office/powerpoint/2010/main" val="529469808"/>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Kariyer Gelişim Alanı Örnek Etkinlikler </a:t>
            </a:r>
            <a:endParaRPr lang="tr-TR" dirty="0"/>
          </a:p>
        </p:txBody>
      </p:sp>
      <p:sp>
        <p:nvSpPr>
          <p:cNvPr id="3" name="Alt Başlık 2"/>
          <p:cNvSpPr>
            <a:spLocks noGrp="1"/>
          </p:cNvSpPr>
          <p:nvPr>
            <p:ph type="subTitle" idx="1"/>
          </p:nvPr>
        </p:nvSpPr>
        <p:spPr/>
        <p:txBody>
          <a:bodyPr>
            <a:normAutofit lnSpcReduction="10000"/>
          </a:bodyPr>
          <a:lstStyle/>
          <a:p>
            <a:endParaRPr lang="tr-TR" dirty="0" smtClean="0"/>
          </a:p>
          <a:p>
            <a:pPr algn="r"/>
            <a:r>
              <a:rPr lang="tr-TR" dirty="0" smtClean="0"/>
              <a:t>Prof. Dr. Kemal ÖZTEMEL</a:t>
            </a:r>
            <a:endParaRPr lang="tr-TR" dirty="0"/>
          </a:p>
          <a:p>
            <a:pPr algn="r"/>
            <a:r>
              <a:rPr lang="tr-TR" dirty="0" smtClean="0"/>
              <a:t>Arş. Gör. Dr. Elvan YILDIZ AKYOL</a:t>
            </a:r>
            <a:endParaRPr lang="tr-TR" dirty="0"/>
          </a:p>
        </p:txBody>
      </p:sp>
    </p:spTree>
    <p:extLst>
      <p:ext uri="{BB962C8B-B14F-4D97-AF65-F5344CB8AC3E}">
        <p14:creationId xmlns:p14="http://schemas.microsoft.com/office/powerpoint/2010/main" val="2982184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rmAutofit/>
          </a:bodyPr>
          <a:lstStyle/>
          <a:p>
            <a:pPr marL="457200" indent="-457200">
              <a:lnSpc>
                <a:spcPct val="170000"/>
              </a:lnSpc>
              <a:buFont typeface="+mj-lt"/>
              <a:buAutoNum type="arabicPeriod" startAt="7"/>
            </a:pPr>
            <a:r>
              <a:rPr lang="tr-TR" dirty="0" smtClean="0"/>
              <a:t>Uygulayıcı </a:t>
            </a:r>
            <a:r>
              <a:rPr lang="tr-TR" dirty="0"/>
              <a:t>sırası ile Çalışma Yaprağı 3’te yer alan konuşma metinlerini okur.  </a:t>
            </a:r>
            <a:endParaRPr lang="tr-TR" dirty="0" smtClean="0"/>
          </a:p>
        </p:txBody>
      </p:sp>
    </p:spTree>
    <p:extLst>
      <p:ext uri="{BB962C8B-B14F-4D97-AF65-F5344CB8AC3E}">
        <p14:creationId xmlns:p14="http://schemas.microsoft.com/office/powerpoint/2010/main" val="1759420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405" y="655782"/>
            <a:ext cx="4275190" cy="5512845"/>
          </a:xfrm>
          <a:prstGeom prst="rect">
            <a:avLst/>
          </a:prstGeom>
        </p:spPr>
      </p:pic>
    </p:spTree>
    <p:extLst>
      <p:ext uri="{BB962C8B-B14F-4D97-AF65-F5344CB8AC3E}">
        <p14:creationId xmlns:p14="http://schemas.microsoft.com/office/powerpoint/2010/main" val="1357931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marL="457200" indent="-457200">
              <a:lnSpc>
                <a:spcPct val="170000"/>
              </a:lnSpc>
              <a:buFont typeface="+mj-lt"/>
              <a:buAutoNum type="arabicPeriod" startAt="8"/>
            </a:pPr>
            <a:r>
              <a:rPr lang="tr-TR" dirty="0"/>
              <a:t>Daha sonra süreç şu sorularla devam eder: </a:t>
            </a:r>
          </a:p>
          <a:p>
            <a:pPr marL="914400" lvl="2" indent="0">
              <a:lnSpc>
                <a:spcPct val="170000"/>
              </a:lnSpc>
              <a:buNone/>
            </a:pPr>
            <a:r>
              <a:rPr lang="tr-TR" dirty="0"/>
              <a:t>•  Mesleklerle  ilgili  bilgilere  ulaşma  konusunda  ‘Yeni  Öğrendiğim  Yollar’ kısmına eklemede bulundunuz mu? </a:t>
            </a:r>
          </a:p>
          <a:p>
            <a:pPr marL="914400" lvl="2" indent="0">
              <a:lnSpc>
                <a:spcPct val="170000"/>
              </a:lnSpc>
              <a:buNone/>
            </a:pPr>
            <a:r>
              <a:rPr lang="tr-TR" dirty="0"/>
              <a:t>•  ‘Kendi Uyguladığım Yollar’ kısmına sizin yazdığınız ancak burada arkadaşlarının Merve’ye önermediği bir yöntem yazan var mı? </a:t>
            </a:r>
          </a:p>
          <a:p>
            <a:pPr marL="914400" lvl="2" indent="0">
              <a:lnSpc>
                <a:spcPct val="170000"/>
              </a:lnSpc>
              <a:buNone/>
            </a:pPr>
            <a:r>
              <a:rPr lang="tr-TR" dirty="0"/>
              <a:t>•  Yöntemler konusunda neler paylaşmak istersiniz? </a:t>
            </a:r>
          </a:p>
          <a:p>
            <a:pPr marL="457200" indent="-457200">
              <a:lnSpc>
                <a:spcPct val="170000"/>
              </a:lnSpc>
              <a:buFont typeface="+mj-lt"/>
              <a:buAutoNum type="arabicPeriod" startAt="9"/>
            </a:pPr>
            <a:r>
              <a:rPr lang="tr-TR" dirty="0" smtClean="0"/>
              <a:t>Uygulayıcı </a:t>
            </a:r>
            <a:r>
              <a:rPr lang="tr-TR" dirty="0"/>
              <a:t>tarafından  “</a:t>
            </a:r>
            <a:r>
              <a:rPr lang="tr-TR" b="1" i="1" dirty="0"/>
              <a:t>Meslekler hakkında bilgi sahibi olmak için çeşitli yollar kullanılabilir ancak kullanılan yolların güvenilir kaynaklardan olması önemlidir.</a:t>
            </a:r>
            <a:r>
              <a:rPr lang="tr-TR" dirty="0"/>
              <a:t>”  vurgusu yapılarak etkinlik sonlandırılır.</a:t>
            </a:r>
          </a:p>
          <a:p>
            <a:pPr marL="0" indent="0">
              <a:buNone/>
            </a:pPr>
            <a:endParaRPr lang="tr-TR" dirty="0"/>
          </a:p>
        </p:txBody>
      </p:sp>
      <p:sp>
        <p:nvSpPr>
          <p:cNvPr id="4" name="Unvan 1"/>
          <p:cNvSpPr>
            <a:spLocks noGrp="1"/>
          </p:cNvSpPr>
          <p:nvPr>
            <p:ph type="title"/>
          </p:nvPr>
        </p:nvSpPr>
        <p:spPr>
          <a:xfrm>
            <a:off x="1295402" y="982132"/>
            <a:ext cx="9601196" cy="1303867"/>
          </a:xfrm>
        </p:spPr>
        <p:txBody>
          <a:bodyPr/>
          <a:lstStyle/>
          <a:p>
            <a:r>
              <a:rPr lang="tr-TR" dirty="0"/>
              <a:t>Süreç (Uygulama Basamakları):</a:t>
            </a:r>
          </a:p>
        </p:txBody>
      </p:sp>
    </p:spTree>
    <p:extLst>
      <p:ext uri="{BB962C8B-B14F-4D97-AF65-F5344CB8AC3E}">
        <p14:creationId xmlns:p14="http://schemas.microsoft.com/office/powerpoint/2010/main" val="3961155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Kazanımın Değerlendirilmesi:</a:t>
            </a:r>
          </a:p>
        </p:txBody>
      </p:sp>
      <p:sp>
        <p:nvSpPr>
          <p:cNvPr id="3" name="İçerik Yer Tutucusu 2"/>
          <p:cNvSpPr>
            <a:spLocks noGrp="1"/>
          </p:cNvSpPr>
          <p:nvPr>
            <p:ph idx="1"/>
          </p:nvPr>
        </p:nvSpPr>
        <p:spPr/>
        <p:txBody>
          <a:bodyPr>
            <a:normAutofit/>
          </a:bodyPr>
          <a:lstStyle/>
          <a:p>
            <a:pPr marL="457200" indent="-457200">
              <a:lnSpc>
                <a:spcPct val="150000"/>
              </a:lnSpc>
              <a:buFont typeface="+mj-lt"/>
              <a:buAutoNum type="arabicPeriod"/>
            </a:pPr>
            <a:endParaRPr lang="tr-TR" sz="1800" dirty="0" smtClean="0"/>
          </a:p>
          <a:p>
            <a:pPr marL="457200" indent="-457200">
              <a:lnSpc>
                <a:spcPct val="150000"/>
              </a:lnSpc>
              <a:buFont typeface="+mj-lt"/>
              <a:buAutoNum type="arabicPeriod"/>
            </a:pPr>
            <a:r>
              <a:rPr lang="tr-TR" sz="2000" dirty="0" smtClean="0"/>
              <a:t>Her </a:t>
            </a:r>
            <a:r>
              <a:rPr lang="tr-TR" sz="2000" dirty="0"/>
              <a:t>öğrenciden kendileri için bir meslek belirlemeleri istenir. Belirlenen bu meslekler hakkında bilgi sahibi olabilecekleri en az 3 bilgi kaynağını kullanarak araştırma yapmaları istenir. Yaptıkları araştırmayı raporlamaları ve hazırlanan bu raporların birleştirilerek bir sınıf gazetesi oluşturmaları istenir.</a:t>
            </a:r>
          </a:p>
        </p:txBody>
      </p:sp>
    </p:spTree>
    <p:extLst>
      <p:ext uri="{BB962C8B-B14F-4D97-AF65-F5344CB8AC3E}">
        <p14:creationId xmlns:p14="http://schemas.microsoft.com/office/powerpoint/2010/main" val="540100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Uygulayıcıya Not:</a:t>
            </a:r>
          </a:p>
        </p:txBody>
      </p:sp>
      <p:sp>
        <p:nvSpPr>
          <p:cNvPr id="3" name="İçerik Yer Tutucusu 2"/>
          <p:cNvSpPr>
            <a:spLocks noGrp="1"/>
          </p:cNvSpPr>
          <p:nvPr>
            <p:ph idx="1"/>
          </p:nvPr>
        </p:nvSpPr>
        <p:spPr/>
        <p:txBody>
          <a:bodyPr>
            <a:normAutofit/>
          </a:bodyPr>
          <a:lstStyle/>
          <a:p>
            <a:pPr marL="457200" indent="-457200">
              <a:buFont typeface="+mj-lt"/>
              <a:buAutoNum type="arabicPeriod"/>
            </a:pPr>
            <a:endParaRPr lang="tr-TR" sz="2000" dirty="0" smtClean="0"/>
          </a:p>
          <a:p>
            <a:pPr marL="457200" indent="-457200">
              <a:buFont typeface="+mj-lt"/>
              <a:buAutoNum type="arabicPeriod"/>
            </a:pPr>
            <a:endParaRPr lang="tr-TR" sz="2000" dirty="0"/>
          </a:p>
          <a:p>
            <a:pPr marL="457200" indent="-457200">
              <a:buFont typeface="+mj-lt"/>
              <a:buAutoNum type="arabicPeriod"/>
            </a:pPr>
            <a:r>
              <a:rPr lang="tr-TR" sz="2000" dirty="0" smtClean="0"/>
              <a:t>Etkinlik </a:t>
            </a:r>
            <a:r>
              <a:rPr lang="tr-TR" sz="2000" dirty="0"/>
              <a:t>bittikten sonra Çalışma Yaprağı-3 sınıf panosuna asılarak, meslekler hakkında bilgi sahibi olabilecekleri alanların öğrencilerin görebilecekleri bir alanda bulundurulması sağlanabilir.</a:t>
            </a:r>
          </a:p>
        </p:txBody>
      </p:sp>
    </p:spTree>
    <p:extLst>
      <p:ext uri="{BB962C8B-B14F-4D97-AF65-F5344CB8AC3E}">
        <p14:creationId xmlns:p14="http://schemas.microsoft.com/office/powerpoint/2010/main" val="891188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a:t>
            </a:r>
            <a:r>
              <a:rPr lang="tr-TR" dirty="0" err="1"/>
              <a:t>gereksinimli</a:t>
            </a:r>
            <a:r>
              <a:rPr lang="tr-TR" dirty="0"/>
              <a:t> öğrenciler için;</a:t>
            </a:r>
          </a:p>
        </p:txBody>
      </p:sp>
      <p:sp>
        <p:nvSpPr>
          <p:cNvPr id="3" name="İçerik Yer Tutucusu 2"/>
          <p:cNvSpPr>
            <a:spLocks noGrp="1"/>
          </p:cNvSpPr>
          <p:nvPr>
            <p:ph idx="1"/>
          </p:nvPr>
        </p:nvSpPr>
        <p:spPr/>
        <p:txBody>
          <a:bodyPr>
            <a:normAutofit fontScale="92500" lnSpcReduction="20000"/>
          </a:bodyPr>
          <a:lstStyle/>
          <a:p>
            <a:pPr>
              <a:lnSpc>
                <a:spcPct val="150000"/>
              </a:lnSpc>
            </a:pPr>
            <a:r>
              <a:rPr lang="tr-TR" dirty="0" smtClean="0"/>
              <a:t>Çalışma </a:t>
            </a:r>
            <a:r>
              <a:rPr lang="tr-TR" dirty="0"/>
              <a:t>Yaprağı-2 puntoları büyütülerek hazırlanarak görme bakımından işlevsel hale getirilebilir. </a:t>
            </a:r>
            <a:endParaRPr lang="tr-TR" dirty="0" smtClean="0"/>
          </a:p>
          <a:p>
            <a:pPr marL="0" indent="0">
              <a:lnSpc>
                <a:spcPct val="150000"/>
              </a:lnSpc>
              <a:buNone/>
            </a:pPr>
            <a:endParaRPr lang="tr-TR" dirty="0" smtClean="0"/>
          </a:p>
          <a:p>
            <a:pPr>
              <a:lnSpc>
                <a:spcPct val="150000"/>
              </a:lnSpc>
            </a:pPr>
            <a:r>
              <a:rPr lang="tr-TR" dirty="0" smtClean="0"/>
              <a:t>Tartışma </a:t>
            </a:r>
            <a:r>
              <a:rPr lang="tr-TR" dirty="0"/>
              <a:t>soruları basitleştirilerek öğrencilerin etkinliğe katılımları desteklenebilir</a:t>
            </a:r>
            <a:r>
              <a:rPr lang="tr-TR" dirty="0" smtClean="0"/>
              <a:t>.</a:t>
            </a:r>
          </a:p>
          <a:p>
            <a:pPr marL="0" indent="0">
              <a:lnSpc>
                <a:spcPct val="150000"/>
              </a:lnSpc>
              <a:buNone/>
            </a:pPr>
            <a:r>
              <a:rPr lang="tr-TR" dirty="0" smtClean="0"/>
              <a:t> </a:t>
            </a:r>
          </a:p>
          <a:p>
            <a:pPr>
              <a:lnSpc>
                <a:spcPct val="150000"/>
              </a:lnSpc>
            </a:pPr>
            <a:r>
              <a:rPr lang="tr-TR" dirty="0" smtClean="0"/>
              <a:t>Çalışma </a:t>
            </a:r>
            <a:r>
              <a:rPr lang="tr-TR" dirty="0"/>
              <a:t>yapraklarının doldurulması  sürecinde öğrencilere bireysel destek olunabilir.</a:t>
            </a:r>
          </a:p>
        </p:txBody>
      </p:sp>
    </p:spTree>
    <p:extLst>
      <p:ext uri="{BB962C8B-B14F-4D97-AF65-F5344CB8AC3E}">
        <p14:creationId xmlns:p14="http://schemas.microsoft.com/office/powerpoint/2010/main" val="1861206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2389141"/>
          </a:xfrm>
        </p:spPr>
        <p:txBody>
          <a:bodyPr/>
          <a:lstStyle/>
          <a:p>
            <a:r>
              <a:rPr lang="tr-TR" dirty="0"/>
              <a:t>9</a:t>
            </a:r>
            <a:r>
              <a:rPr lang="tr-TR" dirty="0" smtClean="0"/>
              <a:t>. Sınıf Etkinlikleri</a:t>
            </a:r>
            <a:endParaRPr lang="tr-TR" dirty="0"/>
          </a:p>
        </p:txBody>
      </p:sp>
      <p:sp>
        <p:nvSpPr>
          <p:cNvPr id="4" name="İçerik Yer Tutucusu 3"/>
          <p:cNvSpPr>
            <a:spLocks noGrp="1"/>
          </p:cNvSpPr>
          <p:nvPr>
            <p:ph idx="1"/>
          </p:nvPr>
        </p:nvSpPr>
        <p:spPr>
          <a:xfrm>
            <a:off x="1295401" y="3371272"/>
            <a:ext cx="9601196" cy="2504595"/>
          </a:xfrm>
        </p:spPr>
        <p:txBody>
          <a:bodyPr/>
          <a:lstStyle/>
          <a:p>
            <a:pPr marL="0" indent="0" algn="r">
              <a:buNone/>
            </a:pPr>
            <a:endParaRPr lang="tr-TR" dirty="0" smtClean="0"/>
          </a:p>
          <a:p>
            <a:pPr marL="0" indent="0" algn="r">
              <a:buNone/>
            </a:pPr>
            <a:endParaRPr lang="tr-TR" dirty="0"/>
          </a:p>
          <a:p>
            <a:pPr marL="0" indent="0" algn="r">
              <a:buNone/>
            </a:pPr>
            <a:endParaRPr lang="tr-TR" dirty="0" smtClean="0"/>
          </a:p>
          <a:p>
            <a:pPr marL="0" indent="0" algn="r">
              <a:buNone/>
            </a:pPr>
            <a:r>
              <a:rPr lang="tr-TR" dirty="0" smtClean="0"/>
              <a:t>Etkinliği </a:t>
            </a:r>
            <a:r>
              <a:rPr lang="tr-TR" dirty="0"/>
              <a:t>Geliştiren</a:t>
            </a:r>
            <a:r>
              <a:rPr lang="tr-TR" dirty="0" smtClean="0"/>
              <a:t>: Enes Kalkan</a:t>
            </a:r>
            <a:endParaRPr lang="tr-TR" dirty="0"/>
          </a:p>
        </p:txBody>
      </p:sp>
    </p:spTree>
    <p:extLst>
      <p:ext uri="{BB962C8B-B14F-4D97-AF65-F5344CB8AC3E}">
        <p14:creationId xmlns:p14="http://schemas.microsoft.com/office/powerpoint/2010/main" val="2529743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Mesleki Değerlerim Ne Durumda?</a:t>
            </a:r>
            <a:endParaRPr lang="tr-TR" sz="3600" dirty="0"/>
          </a:p>
        </p:txBody>
      </p:sp>
      <p:sp>
        <p:nvSpPr>
          <p:cNvPr id="3" name="İçerik Yer Tutucusu 2"/>
          <p:cNvSpPr>
            <a:spLocks noGrp="1"/>
          </p:cNvSpPr>
          <p:nvPr>
            <p:ph idx="1"/>
          </p:nvPr>
        </p:nvSpPr>
        <p:spPr/>
        <p:txBody>
          <a:bodyPr>
            <a:normAutofit fontScale="55000" lnSpcReduction="20000"/>
          </a:bodyPr>
          <a:lstStyle/>
          <a:p>
            <a:r>
              <a:rPr lang="tr-TR" b="1" dirty="0" smtClean="0"/>
              <a:t>Gelişim Alanı: </a:t>
            </a:r>
            <a:r>
              <a:rPr lang="tr-TR" dirty="0" smtClean="0"/>
              <a:t>Kariyer </a:t>
            </a:r>
          </a:p>
          <a:p>
            <a:r>
              <a:rPr lang="tr-TR" b="1" dirty="0" smtClean="0"/>
              <a:t>Yeterlik Alanı: </a:t>
            </a:r>
            <a:r>
              <a:rPr lang="tr-TR" dirty="0" smtClean="0"/>
              <a:t>Kariyer Farkındalığı</a:t>
            </a:r>
          </a:p>
          <a:p>
            <a:r>
              <a:rPr lang="tr-TR" b="1" dirty="0"/>
              <a:t>Kazanım/Hafta:</a:t>
            </a:r>
            <a:r>
              <a:rPr lang="tr-TR" dirty="0"/>
              <a:t> Kendi mesleki değerlerinin farkına varır. / 9. Hafta</a:t>
            </a:r>
            <a:endParaRPr lang="tr-TR" dirty="0" smtClean="0"/>
          </a:p>
          <a:p>
            <a:r>
              <a:rPr lang="tr-TR" b="1" dirty="0" smtClean="0"/>
              <a:t>Sınıf düzeyi: </a:t>
            </a:r>
            <a:r>
              <a:rPr lang="tr-TR" dirty="0"/>
              <a:t>9</a:t>
            </a:r>
            <a:r>
              <a:rPr lang="tr-TR" dirty="0" smtClean="0"/>
              <a:t>. sınıf</a:t>
            </a:r>
          </a:p>
          <a:p>
            <a:r>
              <a:rPr lang="tr-TR" b="1" dirty="0" smtClean="0"/>
              <a:t>Süre:</a:t>
            </a:r>
            <a:r>
              <a:rPr lang="tr-TR" dirty="0" smtClean="0"/>
              <a:t> 40 dk. (Bir ders saati)</a:t>
            </a:r>
          </a:p>
          <a:p>
            <a:r>
              <a:rPr lang="tr-TR" b="1" dirty="0" smtClean="0"/>
              <a:t>Araç Gereçler:  </a:t>
            </a:r>
            <a:r>
              <a:rPr lang="tr-TR" dirty="0" smtClean="0"/>
              <a:t>1. Çalışma yaprağı-1 </a:t>
            </a:r>
          </a:p>
          <a:p>
            <a:pPr marL="0" indent="0">
              <a:buNone/>
            </a:pPr>
            <a:r>
              <a:rPr lang="tr-TR" dirty="0"/>
              <a:t> </a:t>
            </a:r>
            <a:r>
              <a:rPr lang="tr-TR" dirty="0" smtClean="0"/>
              <a:t>                                2</a:t>
            </a:r>
            <a:r>
              <a:rPr lang="tr-TR" dirty="0"/>
              <a:t>. Çalışma </a:t>
            </a:r>
            <a:r>
              <a:rPr lang="tr-TR" dirty="0" smtClean="0"/>
              <a:t>yaprağı-2 </a:t>
            </a:r>
          </a:p>
          <a:p>
            <a:pPr marL="0" indent="0">
              <a:buNone/>
            </a:pPr>
            <a:r>
              <a:rPr lang="tr-TR" dirty="0"/>
              <a:t> </a:t>
            </a:r>
            <a:r>
              <a:rPr lang="tr-TR" dirty="0" smtClean="0"/>
              <a:t>                                3</a:t>
            </a:r>
            <a:r>
              <a:rPr lang="tr-TR" dirty="0"/>
              <a:t>. Etkinlik Bilgi </a:t>
            </a:r>
            <a:r>
              <a:rPr lang="tr-TR" dirty="0" smtClean="0"/>
              <a:t>Notu</a:t>
            </a:r>
          </a:p>
          <a:p>
            <a:r>
              <a:rPr lang="tr-TR" b="1" dirty="0" smtClean="0"/>
              <a:t>Uygulayıcı İçin </a:t>
            </a:r>
            <a:r>
              <a:rPr lang="tr-TR" b="1" dirty="0"/>
              <a:t>Ön Hazırlık: </a:t>
            </a:r>
            <a:endParaRPr lang="tr-TR" b="1" dirty="0" smtClean="0"/>
          </a:p>
          <a:p>
            <a:pPr marL="1371600" lvl="2" indent="-457200">
              <a:buFont typeface="+mj-lt"/>
              <a:buAutoNum type="arabicPeriod"/>
            </a:pPr>
            <a:r>
              <a:rPr lang="tr-TR" dirty="0" smtClean="0"/>
              <a:t>Çalışma </a:t>
            </a:r>
            <a:r>
              <a:rPr lang="tr-TR" dirty="0"/>
              <a:t>Yaprağı-1 tahtaya asılır ya da dijital ortamda yansıtılır. </a:t>
            </a:r>
            <a:endParaRPr lang="tr-TR" dirty="0" smtClean="0"/>
          </a:p>
          <a:p>
            <a:pPr marL="1371600" lvl="2" indent="-457200">
              <a:buFont typeface="+mj-lt"/>
              <a:buAutoNum type="arabicPeriod"/>
            </a:pPr>
            <a:r>
              <a:rPr lang="tr-TR" dirty="0" smtClean="0"/>
              <a:t>Çalışma </a:t>
            </a:r>
            <a:r>
              <a:rPr lang="tr-TR" dirty="0"/>
              <a:t>Yaprağı-2 her öğrenci için çoğaltılır. </a:t>
            </a:r>
            <a:endParaRPr lang="tr-TR" dirty="0" smtClean="0"/>
          </a:p>
          <a:p>
            <a:pPr marL="1371600" lvl="2" indent="-457200">
              <a:buFont typeface="+mj-lt"/>
              <a:buAutoNum type="arabicPeriod"/>
            </a:pPr>
            <a:r>
              <a:rPr lang="tr-TR" dirty="0" smtClean="0"/>
              <a:t>Meslek </a:t>
            </a:r>
            <a:r>
              <a:rPr lang="tr-TR" dirty="0"/>
              <a:t>değerlerini hatırlamak adına Etkinlik Bilgi Notu incelenir.</a:t>
            </a:r>
            <a:endParaRPr lang="tr-TR" dirty="0" smtClean="0"/>
          </a:p>
        </p:txBody>
      </p:sp>
    </p:spTree>
    <p:extLst>
      <p:ext uri="{BB962C8B-B14F-4D97-AF65-F5344CB8AC3E}">
        <p14:creationId xmlns:p14="http://schemas.microsoft.com/office/powerpoint/2010/main" val="454078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rmAutofit/>
          </a:bodyPr>
          <a:lstStyle/>
          <a:p>
            <a:pPr marL="457200" indent="-457200">
              <a:lnSpc>
                <a:spcPct val="150000"/>
              </a:lnSpc>
              <a:buFont typeface="+mj-lt"/>
              <a:buAutoNum type="arabicPeriod"/>
            </a:pPr>
            <a:endParaRPr lang="tr-TR" sz="2000" dirty="0" smtClean="0"/>
          </a:p>
          <a:p>
            <a:pPr marL="457200" indent="-457200">
              <a:lnSpc>
                <a:spcPct val="150000"/>
              </a:lnSpc>
              <a:buFont typeface="+mj-lt"/>
              <a:buAutoNum type="arabicPeriod"/>
            </a:pPr>
            <a:r>
              <a:rPr lang="tr-TR" sz="2000" dirty="0" smtClean="0"/>
              <a:t>Mesleki </a:t>
            </a:r>
            <a:r>
              <a:rPr lang="tr-TR" sz="2000" dirty="0"/>
              <a:t>değerleri hatırlatmak amacıyla uygulayıcı tarafından Çalışma Yaprağı-1 tahtaya asılır ve aşağıdaki yönerge verilir: </a:t>
            </a:r>
            <a:endParaRPr lang="tr-TR" sz="2000" dirty="0" smtClean="0"/>
          </a:p>
          <a:p>
            <a:pPr marL="914400" lvl="2" indent="0">
              <a:lnSpc>
                <a:spcPct val="150000"/>
              </a:lnSpc>
              <a:buNone/>
            </a:pPr>
            <a:r>
              <a:rPr lang="tr-TR" sz="1400" b="1" i="1" dirty="0" smtClean="0"/>
              <a:t>“</a:t>
            </a:r>
            <a:r>
              <a:rPr lang="tr-TR" sz="1400" b="1" i="1" dirty="0"/>
              <a:t>Sevgili öğrenciler geçen hafta mesleki değerlerin neler olduğunu öğrendiniz. Hatırlamanız amacıyla  bu değerleri tahtaya  asıyorum/yansıtıyorum.  Bugün bu mesleki değerlerle ilgili bir etkinlik yapacağız.”</a:t>
            </a:r>
          </a:p>
        </p:txBody>
      </p:sp>
    </p:spTree>
    <p:extLst>
      <p:ext uri="{BB962C8B-B14F-4D97-AF65-F5344CB8AC3E}">
        <p14:creationId xmlns:p14="http://schemas.microsoft.com/office/powerpoint/2010/main" val="213714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764" y="637309"/>
            <a:ext cx="4932217" cy="5436060"/>
          </a:xfrm>
          <a:prstGeom prst="rect">
            <a:avLst/>
          </a:prstGeom>
        </p:spPr>
      </p:pic>
    </p:spTree>
    <p:extLst>
      <p:ext uri="{BB962C8B-B14F-4D97-AF65-F5344CB8AC3E}">
        <p14:creationId xmlns:p14="http://schemas.microsoft.com/office/powerpoint/2010/main" val="256966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2389141"/>
          </a:xfrm>
        </p:spPr>
        <p:txBody>
          <a:bodyPr/>
          <a:lstStyle/>
          <a:p>
            <a:r>
              <a:rPr lang="tr-TR" dirty="0" smtClean="0"/>
              <a:t>7. Sınıf Etkinlikleri</a:t>
            </a:r>
            <a:endParaRPr lang="tr-TR" dirty="0"/>
          </a:p>
        </p:txBody>
      </p:sp>
      <p:sp>
        <p:nvSpPr>
          <p:cNvPr id="4" name="İçerik Yer Tutucusu 3"/>
          <p:cNvSpPr>
            <a:spLocks noGrp="1"/>
          </p:cNvSpPr>
          <p:nvPr>
            <p:ph idx="1"/>
          </p:nvPr>
        </p:nvSpPr>
        <p:spPr>
          <a:xfrm>
            <a:off x="1295401" y="3371272"/>
            <a:ext cx="9601196" cy="2504595"/>
          </a:xfrm>
        </p:spPr>
        <p:txBody>
          <a:bodyPr/>
          <a:lstStyle/>
          <a:p>
            <a:pPr marL="0" indent="0" algn="r">
              <a:buNone/>
            </a:pPr>
            <a:endParaRPr lang="tr-TR" dirty="0" smtClean="0"/>
          </a:p>
          <a:p>
            <a:pPr marL="0" indent="0" algn="r">
              <a:buNone/>
            </a:pPr>
            <a:endParaRPr lang="tr-TR" dirty="0"/>
          </a:p>
          <a:p>
            <a:pPr marL="0" indent="0" algn="r">
              <a:buNone/>
            </a:pPr>
            <a:endParaRPr lang="tr-TR" dirty="0" smtClean="0"/>
          </a:p>
          <a:p>
            <a:pPr marL="0" indent="0" algn="r">
              <a:buNone/>
            </a:pPr>
            <a:r>
              <a:rPr lang="tr-TR" dirty="0" smtClean="0"/>
              <a:t>Etkinliği </a:t>
            </a:r>
            <a:r>
              <a:rPr lang="tr-TR" dirty="0"/>
              <a:t>Geliştiren</a:t>
            </a:r>
            <a:r>
              <a:rPr lang="tr-TR" dirty="0" smtClean="0"/>
              <a:t>: Şeyma Bayram</a:t>
            </a:r>
            <a:endParaRPr lang="tr-TR" dirty="0"/>
          </a:p>
        </p:txBody>
      </p:sp>
    </p:spTree>
    <p:extLst>
      <p:ext uri="{BB962C8B-B14F-4D97-AF65-F5344CB8AC3E}">
        <p14:creationId xmlns:p14="http://schemas.microsoft.com/office/powerpoint/2010/main" val="4175414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457200" indent="-457200">
              <a:buFont typeface="+mj-lt"/>
              <a:buAutoNum type="arabicPeriod" startAt="2"/>
            </a:pPr>
            <a:r>
              <a:rPr lang="tr-TR" dirty="0" smtClean="0"/>
              <a:t>Öğrenciler  </a:t>
            </a:r>
            <a:r>
              <a:rPr lang="tr-TR" dirty="0"/>
              <a:t>Çalışma  Yaprağı-1’i  inceledikten  sonra aşağıdaki  açıklama yapılarak  gönüllü  öğrencilerden  gelen  cevaplar  alınır  ve  bu  cevaplar  da tahtaya yazılır: </a:t>
            </a:r>
            <a:endParaRPr lang="tr-TR" dirty="0" smtClean="0"/>
          </a:p>
          <a:p>
            <a:pPr marL="914400" lvl="2" indent="0">
              <a:buNone/>
            </a:pPr>
            <a:r>
              <a:rPr lang="tr-TR" b="1" i="1" dirty="0" smtClean="0"/>
              <a:t>“</a:t>
            </a:r>
            <a:r>
              <a:rPr lang="tr-TR" b="1" i="1" dirty="0"/>
              <a:t>Peki, bu meslek değerleri dışında aklınıza başka hangi meslek değerleri geliyor?”</a:t>
            </a:r>
          </a:p>
        </p:txBody>
      </p:sp>
    </p:spTree>
    <p:extLst>
      <p:ext uri="{BB962C8B-B14F-4D97-AF65-F5344CB8AC3E}">
        <p14:creationId xmlns:p14="http://schemas.microsoft.com/office/powerpoint/2010/main" val="1383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457200" indent="-457200">
              <a:buFont typeface="+mj-lt"/>
              <a:buAutoNum type="arabicPeriod" startAt="3"/>
            </a:pPr>
            <a:r>
              <a:rPr lang="tr-TR" dirty="0" smtClean="0"/>
              <a:t>Her </a:t>
            </a:r>
            <a:r>
              <a:rPr lang="tr-TR" dirty="0"/>
              <a:t>öğrenciye Çalışma Yaprağı-2 dağıtılarak aşağıdaki açıklama yapılır ve öğrencilere Çalışma Yaprağı-2’yi doldurmaları için 15 dakika süre verilir: </a:t>
            </a:r>
            <a:endParaRPr lang="tr-TR" dirty="0" smtClean="0"/>
          </a:p>
          <a:p>
            <a:pPr marL="914400" lvl="2" indent="0">
              <a:buNone/>
            </a:pPr>
            <a:r>
              <a:rPr lang="tr-TR" b="1" i="1" dirty="0" smtClean="0"/>
              <a:t>«Çalışma </a:t>
            </a:r>
            <a:r>
              <a:rPr lang="tr-TR" b="1" i="1" dirty="0"/>
              <a:t>Yaprağı-2’de bir kare ve bu karenin kenarlarında daireler görüyorsunuz. Sizden istediğim karenin içine seçmeyi düşündüğünüz mesleği/ meslekleri  yazın.  Dairelerin  içine  ise bu  mesleğin/mesleklerin  hangi  değerleri karşılamasını  istediğinizi  yazın. Mesleki değerler  için tahtada yazılı olanları  ve aklınıza gelen başka meslek değerlerini de kullanabilirsiniz</a:t>
            </a:r>
            <a:r>
              <a:rPr lang="tr-TR" b="1" i="1" dirty="0" smtClean="0"/>
              <a:t>.»</a:t>
            </a:r>
            <a:endParaRPr lang="tr-TR" b="1" i="1" dirty="0"/>
          </a:p>
        </p:txBody>
      </p:sp>
    </p:spTree>
    <p:extLst>
      <p:ext uri="{BB962C8B-B14F-4D97-AF65-F5344CB8AC3E}">
        <p14:creationId xmlns:p14="http://schemas.microsoft.com/office/powerpoint/2010/main" val="181833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709" y="840509"/>
            <a:ext cx="5015345" cy="4886037"/>
          </a:xfrm>
          <a:prstGeom prst="rect">
            <a:avLst/>
          </a:prstGeom>
        </p:spPr>
      </p:pic>
    </p:spTree>
    <p:extLst>
      <p:ext uri="{BB962C8B-B14F-4D97-AF65-F5344CB8AC3E}">
        <p14:creationId xmlns:p14="http://schemas.microsoft.com/office/powerpoint/2010/main" val="343582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Autofit/>
          </a:bodyPr>
          <a:lstStyle/>
          <a:p>
            <a:pPr marL="457200" indent="-457200">
              <a:buFont typeface="+mj-lt"/>
              <a:buAutoNum type="arabicPeriod" startAt="4"/>
            </a:pPr>
            <a:r>
              <a:rPr lang="tr-TR" sz="2000" dirty="0"/>
              <a:t>Öğrenciler Çalışma Yaprağı-2’yi doldurduktan sonra gönüllü öğrencilerin paylaşmaları sağlanır. </a:t>
            </a:r>
            <a:endParaRPr lang="tr-TR" sz="2000" dirty="0" smtClean="0"/>
          </a:p>
          <a:p>
            <a:pPr marL="0" indent="0">
              <a:buNone/>
            </a:pPr>
            <a:endParaRPr lang="tr-TR" sz="2000" dirty="0" smtClean="0"/>
          </a:p>
          <a:p>
            <a:pPr marL="457200" indent="-457200">
              <a:buFont typeface="+mj-lt"/>
              <a:buAutoNum type="arabicPeriod" startAt="5"/>
            </a:pPr>
            <a:r>
              <a:rPr lang="tr-TR" sz="2000" dirty="0" smtClean="0"/>
              <a:t>Tartışma </a:t>
            </a:r>
            <a:r>
              <a:rPr lang="tr-TR" sz="2000" dirty="0"/>
              <a:t>sorularıyla etkinlik süreci değerlendirilir</a:t>
            </a:r>
            <a:r>
              <a:rPr lang="tr-TR" sz="2000" dirty="0" smtClean="0"/>
              <a:t>.</a:t>
            </a:r>
          </a:p>
          <a:p>
            <a:pPr lvl="1"/>
            <a:r>
              <a:rPr lang="tr-TR" dirty="0" smtClean="0"/>
              <a:t>Bu </a:t>
            </a:r>
            <a:r>
              <a:rPr lang="tr-TR" dirty="0"/>
              <a:t>etkinlikte neler fark ettiniz? </a:t>
            </a:r>
            <a:endParaRPr lang="tr-TR" dirty="0" smtClean="0"/>
          </a:p>
          <a:p>
            <a:pPr lvl="1"/>
            <a:r>
              <a:rPr lang="tr-TR" dirty="0" smtClean="0"/>
              <a:t>Size </a:t>
            </a:r>
            <a:r>
              <a:rPr lang="tr-TR" dirty="0"/>
              <a:t>en yakın ve en uzak hissettiğiniz meslek değeri nelerdir? </a:t>
            </a:r>
            <a:endParaRPr lang="tr-TR" dirty="0" smtClean="0"/>
          </a:p>
          <a:p>
            <a:pPr lvl="1"/>
            <a:r>
              <a:rPr lang="tr-TR" dirty="0" smtClean="0"/>
              <a:t>Meslek </a:t>
            </a:r>
            <a:r>
              <a:rPr lang="tr-TR" dirty="0"/>
              <a:t>değerlerinizin farkında olmak size nasıl bir yarar sağlar? </a:t>
            </a:r>
            <a:endParaRPr lang="tr-TR" dirty="0" smtClean="0"/>
          </a:p>
          <a:p>
            <a:pPr lvl="1"/>
            <a:r>
              <a:rPr lang="tr-TR" dirty="0" smtClean="0"/>
              <a:t>Değerlerinize </a:t>
            </a:r>
            <a:r>
              <a:rPr lang="tr-TR" dirty="0"/>
              <a:t>uygun olabilecek başka meslekler neler olabilir?</a:t>
            </a:r>
          </a:p>
        </p:txBody>
      </p:sp>
    </p:spTree>
    <p:extLst>
      <p:ext uri="{BB962C8B-B14F-4D97-AF65-F5344CB8AC3E}">
        <p14:creationId xmlns:p14="http://schemas.microsoft.com/office/powerpoint/2010/main" val="178788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457200" indent="-457200">
              <a:buFont typeface="+mj-lt"/>
              <a:buAutoNum type="arabicPeriod" startAt="6"/>
            </a:pPr>
            <a:r>
              <a:rPr lang="tr-TR" dirty="0"/>
              <a:t> Aşağıdaki açıklamayla etkinlik sonlandırılır: </a:t>
            </a:r>
          </a:p>
          <a:p>
            <a:pPr marL="457200" lvl="1" indent="0">
              <a:buNone/>
            </a:pPr>
            <a:endParaRPr lang="tr-TR" dirty="0" smtClean="0"/>
          </a:p>
          <a:p>
            <a:pPr marL="457200" lvl="1" indent="0">
              <a:buNone/>
            </a:pPr>
            <a:r>
              <a:rPr lang="tr-TR" b="1" i="1" dirty="0" smtClean="0"/>
              <a:t>“</a:t>
            </a:r>
            <a:r>
              <a:rPr lang="tr-TR" b="1" i="1" dirty="0"/>
              <a:t>Meslek değerleri size, bazı ihtiyaçlarınıza  öncelik  verdiğiniz bazılarını ise  daha geri planda tutabildiğiniz bir tercih çerçevesi sunar. Kiminiz bir işte liderliğe önem verirken kiminiz tanınır bir kişi olmaya önem veriyor olabilir. Ayrıca meslek değerleri zamanla gelişim ve değişim gösterebilir. Mesleki değerlerinizin farkına vardığınızda kendinize uygun mesleği seçme şansınızı da artırmış olursunuz.”</a:t>
            </a:r>
          </a:p>
        </p:txBody>
      </p:sp>
    </p:spTree>
    <p:extLst>
      <p:ext uri="{BB962C8B-B14F-4D97-AF65-F5344CB8AC3E}">
        <p14:creationId xmlns:p14="http://schemas.microsoft.com/office/powerpoint/2010/main" val="194860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Uygulayıcıya Not</a:t>
            </a: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Öğrencilerin </a:t>
            </a:r>
            <a:r>
              <a:rPr lang="tr-TR" dirty="0"/>
              <a:t>hatırlamakta zorlandığı meslek değerleri Etkinlik Bilgi Notu yardımıyla öğrencilere hatırlatılır.</a:t>
            </a:r>
          </a:p>
        </p:txBody>
      </p:sp>
    </p:spTree>
    <p:extLst>
      <p:ext uri="{BB962C8B-B14F-4D97-AF65-F5344CB8AC3E}">
        <p14:creationId xmlns:p14="http://schemas.microsoft.com/office/powerpoint/2010/main" val="8903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054" y="628072"/>
            <a:ext cx="5735781" cy="5514109"/>
          </a:xfrm>
          <a:prstGeom prst="rect">
            <a:avLst/>
          </a:prstGeom>
        </p:spPr>
      </p:pic>
    </p:spTree>
    <p:extLst>
      <p:ext uri="{BB962C8B-B14F-4D97-AF65-F5344CB8AC3E}">
        <p14:creationId xmlns:p14="http://schemas.microsoft.com/office/powerpoint/2010/main" val="261010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a:t>
            </a:r>
            <a:r>
              <a:rPr lang="tr-TR" dirty="0" err="1"/>
              <a:t>gereksinimli</a:t>
            </a:r>
            <a:r>
              <a:rPr lang="tr-TR" dirty="0"/>
              <a:t> öğrenciler </a:t>
            </a:r>
            <a:r>
              <a:rPr lang="tr-TR" dirty="0" smtClean="0"/>
              <a:t>için;</a:t>
            </a:r>
            <a:endParaRPr lang="tr-TR" dirty="0"/>
          </a:p>
        </p:txBody>
      </p:sp>
      <p:sp>
        <p:nvSpPr>
          <p:cNvPr id="3" name="İçerik Yer Tutucusu 2"/>
          <p:cNvSpPr>
            <a:spLocks noGrp="1"/>
          </p:cNvSpPr>
          <p:nvPr>
            <p:ph idx="1"/>
          </p:nvPr>
        </p:nvSpPr>
        <p:spPr/>
        <p:txBody>
          <a:bodyPr>
            <a:normAutofit fontScale="92500" lnSpcReduction="10000"/>
          </a:bodyPr>
          <a:lstStyle/>
          <a:p>
            <a:pPr marL="457200" indent="-457200">
              <a:buFont typeface="+mj-lt"/>
              <a:buAutoNum type="arabicPeriod"/>
            </a:pPr>
            <a:r>
              <a:rPr lang="tr-TR" dirty="0" smtClean="0"/>
              <a:t>Çalışma </a:t>
            </a:r>
            <a:r>
              <a:rPr lang="tr-TR" dirty="0"/>
              <a:t>Yaprağı-1 de yer alan yazıların puntosu büyütülerek, dokunsal özellikler eklenerek veya kontrast renkte bir zemin üzerine yapıştırılarak görme bakımından işlevsel hale getirilebilir. </a:t>
            </a:r>
            <a:endParaRPr lang="tr-TR" dirty="0" smtClean="0"/>
          </a:p>
          <a:p>
            <a:pPr marL="457200" indent="-457200">
              <a:buFont typeface="+mj-lt"/>
              <a:buAutoNum type="arabicPeriod"/>
            </a:pPr>
            <a:endParaRPr lang="tr-TR" dirty="0" smtClean="0"/>
          </a:p>
          <a:p>
            <a:pPr marL="457200" indent="-457200">
              <a:buFont typeface="+mj-lt"/>
              <a:buAutoNum type="arabicPeriod"/>
            </a:pPr>
            <a:r>
              <a:rPr lang="tr-TR" dirty="0" smtClean="0"/>
              <a:t>Çalışma </a:t>
            </a:r>
            <a:r>
              <a:rPr lang="tr-TR" dirty="0"/>
              <a:t>Yaprağı-2’nin yapılma sürecinde öğrencilere bireysel destek sunulabilir. Yapılması gerekenlerin sayısı sınırlandırılarak etkinlik basitleştirilebilir</a:t>
            </a:r>
            <a:r>
              <a:rPr lang="tr-TR" dirty="0" smtClean="0"/>
              <a:t>.</a:t>
            </a:r>
          </a:p>
          <a:p>
            <a:pPr marL="457200" indent="-457200">
              <a:buFont typeface="+mj-lt"/>
              <a:buAutoNum type="arabicPeriod"/>
            </a:pPr>
            <a:endParaRPr lang="tr-TR" dirty="0" smtClean="0"/>
          </a:p>
          <a:p>
            <a:pPr marL="457200" indent="-457200">
              <a:buFont typeface="+mj-lt"/>
              <a:buAutoNum type="arabicPeriod"/>
            </a:pPr>
            <a:r>
              <a:rPr lang="tr-TR" dirty="0" smtClean="0"/>
              <a:t>Etkinliğin </a:t>
            </a:r>
            <a:r>
              <a:rPr lang="tr-TR" dirty="0"/>
              <a:t>tamamlanması için öğrencilere ek süre verilebilir. </a:t>
            </a:r>
          </a:p>
        </p:txBody>
      </p:sp>
    </p:spTree>
    <p:extLst>
      <p:ext uri="{BB962C8B-B14F-4D97-AF65-F5344CB8AC3E}">
        <p14:creationId xmlns:p14="http://schemas.microsoft.com/office/powerpoint/2010/main" val="43016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295402" y="2299855"/>
            <a:ext cx="9601196" cy="3962400"/>
          </a:xfrm>
        </p:spPr>
        <p:txBody>
          <a:bodyPr/>
          <a:lstStyle/>
          <a:p>
            <a:pPr algn="r"/>
            <a:r>
              <a:rPr lang="tr-TR" dirty="0" smtClean="0"/>
              <a:t>TEŞEKKÜRLER</a:t>
            </a:r>
            <a:r>
              <a:rPr lang="tr-TR" dirty="0" smtClean="0">
                <a:sym typeface="Wingdings" panose="05000000000000000000" pitchFamily="2" charset="2"/>
              </a:rPr>
              <a:t></a:t>
            </a:r>
            <a:endParaRPr lang="tr-TR" dirty="0"/>
          </a:p>
        </p:txBody>
      </p:sp>
    </p:spTree>
    <p:extLst>
      <p:ext uri="{BB962C8B-B14F-4D97-AF65-F5344CB8AC3E}">
        <p14:creationId xmlns:p14="http://schemas.microsoft.com/office/powerpoint/2010/main" val="46048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Nerede Bu Meslekler?</a:t>
            </a:r>
            <a:endParaRPr lang="tr-TR" dirty="0"/>
          </a:p>
        </p:txBody>
      </p:sp>
      <p:sp>
        <p:nvSpPr>
          <p:cNvPr id="3" name="İçerik Yer Tutucusu 2"/>
          <p:cNvSpPr>
            <a:spLocks noGrp="1"/>
          </p:cNvSpPr>
          <p:nvPr>
            <p:ph idx="1"/>
          </p:nvPr>
        </p:nvSpPr>
        <p:spPr/>
        <p:txBody>
          <a:bodyPr>
            <a:normAutofit fontScale="70000" lnSpcReduction="20000"/>
          </a:bodyPr>
          <a:lstStyle/>
          <a:p>
            <a:r>
              <a:rPr lang="tr-TR" b="1" dirty="0" smtClean="0"/>
              <a:t>Gelişim Alanı: </a:t>
            </a:r>
            <a:r>
              <a:rPr lang="tr-TR" dirty="0" smtClean="0"/>
              <a:t>Kariyer </a:t>
            </a:r>
          </a:p>
          <a:p>
            <a:r>
              <a:rPr lang="tr-TR" b="1" dirty="0" smtClean="0"/>
              <a:t>Yeterlik Alanı: </a:t>
            </a:r>
            <a:r>
              <a:rPr lang="tr-TR" dirty="0" smtClean="0"/>
              <a:t>Kariyer Farkındalığı</a:t>
            </a:r>
          </a:p>
          <a:p>
            <a:r>
              <a:rPr lang="tr-TR" b="1" dirty="0"/>
              <a:t>Kazanım/Hafta: </a:t>
            </a:r>
            <a:r>
              <a:rPr lang="tr-TR" dirty="0"/>
              <a:t>Mesleklerle ilgili bilgi kaynaklarına ulaşır. / 10. Hafta </a:t>
            </a:r>
            <a:endParaRPr lang="tr-TR" dirty="0" smtClean="0"/>
          </a:p>
          <a:p>
            <a:r>
              <a:rPr lang="tr-TR" b="1" dirty="0" smtClean="0"/>
              <a:t>Sınıf düzeyi: </a:t>
            </a:r>
            <a:r>
              <a:rPr lang="tr-TR" dirty="0" smtClean="0"/>
              <a:t>7. sınıf</a:t>
            </a:r>
          </a:p>
          <a:p>
            <a:r>
              <a:rPr lang="tr-TR" b="1" dirty="0" smtClean="0"/>
              <a:t>Süre:</a:t>
            </a:r>
            <a:r>
              <a:rPr lang="tr-TR" dirty="0" smtClean="0"/>
              <a:t> 40 dk. (Bir ders saati)</a:t>
            </a:r>
          </a:p>
          <a:p>
            <a:r>
              <a:rPr lang="tr-TR" b="1" dirty="0" smtClean="0"/>
              <a:t>Araç Gereçler:  </a:t>
            </a:r>
            <a:r>
              <a:rPr lang="tr-TR" dirty="0" smtClean="0"/>
              <a:t>1. Çalışma yaprağı-1 </a:t>
            </a:r>
          </a:p>
          <a:p>
            <a:pPr marL="0" indent="0">
              <a:buNone/>
            </a:pPr>
            <a:r>
              <a:rPr lang="tr-TR" dirty="0"/>
              <a:t> </a:t>
            </a:r>
            <a:r>
              <a:rPr lang="tr-TR" dirty="0" smtClean="0"/>
              <a:t>                              2</a:t>
            </a:r>
            <a:r>
              <a:rPr lang="tr-TR" dirty="0"/>
              <a:t>. Çalışma </a:t>
            </a:r>
            <a:r>
              <a:rPr lang="tr-TR" dirty="0" smtClean="0"/>
              <a:t>yaprağı-2 </a:t>
            </a:r>
          </a:p>
          <a:p>
            <a:pPr marL="0" indent="0">
              <a:buNone/>
            </a:pPr>
            <a:r>
              <a:rPr lang="tr-TR" dirty="0"/>
              <a:t> </a:t>
            </a:r>
            <a:r>
              <a:rPr lang="tr-TR" dirty="0" smtClean="0"/>
              <a:t>                              3. Çalışma yaprağı-3 </a:t>
            </a:r>
          </a:p>
          <a:p>
            <a:r>
              <a:rPr lang="tr-TR" b="1" dirty="0" smtClean="0"/>
              <a:t>Uygulayıcı İçin </a:t>
            </a:r>
            <a:r>
              <a:rPr lang="tr-TR" b="1" dirty="0"/>
              <a:t>Ön Hazırlık: </a:t>
            </a:r>
            <a:r>
              <a:rPr lang="tr-TR" dirty="0"/>
              <a:t>Çalışma  Yaprağı-2  öğrenci  sayısının  4’te  1’i kadar  çoğaltılır.  Uygulama öncesinde 4 parçaya ayrılır. Her öğrenciye 1 parça gelecek şekilde küçük kâğıtlar hazırlanır.</a:t>
            </a:r>
          </a:p>
          <a:p>
            <a:endParaRPr lang="tr-TR" dirty="0" smtClean="0"/>
          </a:p>
        </p:txBody>
      </p:sp>
    </p:spTree>
    <p:extLst>
      <p:ext uri="{BB962C8B-B14F-4D97-AF65-F5344CB8AC3E}">
        <p14:creationId xmlns:p14="http://schemas.microsoft.com/office/powerpoint/2010/main" val="258430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982" y="628073"/>
            <a:ext cx="5837382" cy="5560291"/>
          </a:xfrm>
          <a:prstGeom prst="rect">
            <a:avLst/>
          </a:prstGeom>
        </p:spPr>
      </p:pic>
    </p:spTree>
    <p:extLst>
      <p:ext uri="{BB962C8B-B14F-4D97-AF65-F5344CB8AC3E}">
        <p14:creationId xmlns:p14="http://schemas.microsoft.com/office/powerpoint/2010/main" val="331439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Süreç (Uygulama Basamakları):</a:t>
            </a:r>
            <a:endParaRPr lang="tr-TR" dirty="0"/>
          </a:p>
        </p:txBody>
      </p:sp>
      <p:sp>
        <p:nvSpPr>
          <p:cNvPr id="3" name="İçerik Yer Tutucusu 2"/>
          <p:cNvSpPr>
            <a:spLocks noGrp="1"/>
          </p:cNvSpPr>
          <p:nvPr>
            <p:ph idx="1"/>
          </p:nvPr>
        </p:nvSpPr>
        <p:spPr/>
        <p:txBody>
          <a:bodyPr>
            <a:normAutofit fontScale="77500" lnSpcReduction="20000"/>
          </a:bodyPr>
          <a:lstStyle/>
          <a:p>
            <a:pPr marL="514350" indent="-514350">
              <a:lnSpc>
                <a:spcPct val="160000"/>
              </a:lnSpc>
              <a:buAutoNum type="arabicPeriod"/>
            </a:pPr>
            <a:r>
              <a:rPr lang="tr-TR" dirty="0" smtClean="0"/>
              <a:t>Uygulayıcı  </a:t>
            </a:r>
            <a:r>
              <a:rPr lang="tr-TR" dirty="0"/>
              <a:t>tarafından öğrencilere  “Sevgili öğrenciler,  bu derste  meslekler hakkında bilgi sahibi olma serüveninde yararlanacağımız kaynaklara nasıl ulaşabileceğimiz konusunda paylaşımlarda bulunacağız.”  yönergesi verilerek etkinliğin amacı açıklanır</a:t>
            </a:r>
            <a:r>
              <a:rPr lang="tr-TR" dirty="0" smtClean="0"/>
              <a:t>. </a:t>
            </a:r>
          </a:p>
          <a:p>
            <a:pPr marL="0" indent="0">
              <a:lnSpc>
                <a:spcPct val="160000"/>
              </a:lnSpc>
              <a:buNone/>
            </a:pPr>
            <a:endParaRPr lang="tr-TR" dirty="0" smtClean="0"/>
          </a:p>
          <a:p>
            <a:pPr marL="514350" indent="-514350">
              <a:lnSpc>
                <a:spcPct val="160000"/>
              </a:lnSpc>
              <a:buFont typeface="+mj-lt"/>
              <a:buAutoNum type="arabicPeriod" startAt="2"/>
            </a:pPr>
            <a:r>
              <a:rPr lang="tr-TR" dirty="0" smtClean="0"/>
              <a:t>Uygulayıcının </a:t>
            </a:r>
            <a:r>
              <a:rPr lang="tr-TR" dirty="0"/>
              <a:t>daha önce Çalışma Yaprağı 2’yi ayırarak hazırladığı küçük kâğıtlar öğrencilere dağıtılır. Öğrencilere kâğıdın üst kısmında yer alan bölüme isimlerini yazmaları söylenir. </a:t>
            </a:r>
            <a:endParaRPr lang="tr-TR" dirty="0" smtClean="0"/>
          </a:p>
        </p:txBody>
      </p:sp>
    </p:spTree>
    <p:extLst>
      <p:ext uri="{BB962C8B-B14F-4D97-AF65-F5344CB8AC3E}">
        <p14:creationId xmlns:p14="http://schemas.microsoft.com/office/powerpoint/2010/main" val="376738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514350" indent="-514350">
              <a:lnSpc>
                <a:spcPct val="150000"/>
              </a:lnSpc>
              <a:buFont typeface="+mj-lt"/>
              <a:buAutoNum type="arabicPeriod" startAt="3"/>
            </a:pPr>
            <a:endParaRPr lang="tr-TR" sz="1800" dirty="0" smtClean="0"/>
          </a:p>
          <a:p>
            <a:pPr marL="514350" indent="-514350">
              <a:lnSpc>
                <a:spcPct val="150000"/>
              </a:lnSpc>
              <a:buFont typeface="+mj-lt"/>
              <a:buAutoNum type="arabicPeriod" startAt="3"/>
            </a:pPr>
            <a:r>
              <a:rPr lang="tr-TR" sz="1800" dirty="0" smtClean="0"/>
              <a:t>Öğrencilere  </a:t>
            </a:r>
            <a:r>
              <a:rPr lang="tr-TR" sz="1800" dirty="0"/>
              <a:t>“Şimdi sizlerle Merve’nin hikâyesini paylaşacağım. Birazdan okuyacağım metni iyi dinlemenizi istiyorum.”  yönergesi verilerek, Çalışma Yaprağı-1’de yer alan örnek metin uygulayıcı tarafından sınıfta sesli bir şekilde okunur.</a:t>
            </a:r>
          </a:p>
          <a:p>
            <a:pPr marL="0" indent="0">
              <a:buNone/>
            </a:pPr>
            <a:endParaRPr lang="tr-TR" dirty="0"/>
          </a:p>
        </p:txBody>
      </p:sp>
    </p:spTree>
    <p:extLst>
      <p:ext uri="{BB962C8B-B14F-4D97-AF65-F5344CB8AC3E}">
        <p14:creationId xmlns:p14="http://schemas.microsoft.com/office/powerpoint/2010/main" val="3503149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5" y="803565"/>
            <a:ext cx="9855200" cy="5320144"/>
          </a:xfrm>
          <a:prstGeom prst="rect">
            <a:avLst/>
          </a:prstGeom>
        </p:spPr>
      </p:pic>
    </p:spTree>
    <p:extLst>
      <p:ext uri="{BB962C8B-B14F-4D97-AF65-F5344CB8AC3E}">
        <p14:creationId xmlns:p14="http://schemas.microsoft.com/office/powerpoint/2010/main" val="73209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457200" indent="-457200">
              <a:buAutoNum type="arabicPeriod" startAt="4"/>
            </a:pPr>
            <a:endParaRPr lang="tr-TR" dirty="0" smtClean="0"/>
          </a:p>
          <a:p>
            <a:pPr marL="457200" indent="-457200">
              <a:buAutoNum type="arabicPeriod" startAt="4"/>
            </a:pPr>
            <a:r>
              <a:rPr lang="tr-TR" dirty="0" smtClean="0"/>
              <a:t>Öykü </a:t>
            </a:r>
            <a:r>
              <a:rPr lang="tr-TR" dirty="0"/>
              <a:t>paylaşımı tamamlandıktan sonra  tartışma  soruları  ile süreç  yönlendirilir: </a:t>
            </a:r>
            <a:endParaRPr lang="tr-TR" dirty="0" smtClean="0"/>
          </a:p>
          <a:p>
            <a:pPr marL="914400" lvl="2" indent="0">
              <a:buNone/>
            </a:pPr>
            <a:r>
              <a:rPr lang="tr-TR" dirty="0" smtClean="0"/>
              <a:t>•  </a:t>
            </a:r>
            <a:r>
              <a:rPr lang="tr-TR" dirty="0"/>
              <a:t>Sizce Merve’nin mesleklerle ilgili bilgi sahibi olma konusunda kafasında ne gibi sorular vardır? </a:t>
            </a:r>
          </a:p>
          <a:p>
            <a:pPr marL="914400" lvl="2" indent="0">
              <a:buNone/>
            </a:pPr>
            <a:r>
              <a:rPr lang="tr-TR" dirty="0" smtClean="0"/>
              <a:t>•  </a:t>
            </a:r>
            <a:r>
              <a:rPr lang="tr-TR" dirty="0"/>
              <a:t>Sizin de Merve gibi mesleklerle ilgili cevaplayamadığınız bazı konular oluyor mu? Bunlar nelerdir?</a:t>
            </a:r>
          </a:p>
        </p:txBody>
      </p:sp>
    </p:spTree>
    <p:extLst>
      <p:ext uri="{BB962C8B-B14F-4D97-AF65-F5344CB8AC3E}">
        <p14:creationId xmlns:p14="http://schemas.microsoft.com/office/powerpoint/2010/main" val="1345868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rmAutofit fontScale="62500" lnSpcReduction="20000"/>
          </a:bodyPr>
          <a:lstStyle/>
          <a:p>
            <a:pPr marL="457200" indent="-457200">
              <a:lnSpc>
                <a:spcPct val="170000"/>
              </a:lnSpc>
              <a:buAutoNum type="arabicPeriod" startAt="5"/>
            </a:pPr>
            <a:r>
              <a:rPr lang="tr-TR" dirty="0" smtClean="0"/>
              <a:t>Gönüllü </a:t>
            </a:r>
            <a:r>
              <a:rPr lang="tr-TR" dirty="0"/>
              <a:t>öğrencilerin paylaşımları alındıktan sonra öğrencilere  “</a:t>
            </a:r>
            <a:r>
              <a:rPr lang="tr-TR" b="1" i="1" dirty="0"/>
              <a:t>Mesleklerle ilgili cevaplayamadıkları  konulara,  cevap  bulmak  için  hangi  yolları denediniz?</a:t>
            </a:r>
            <a:r>
              <a:rPr lang="tr-TR" dirty="0"/>
              <a:t>”  sorusu sorularak, cevaplarını bireysel olarak Çalışma </a:t>
            </a:r>
            <a:r>
              <a:rPr lang="tr-TR" dirty="0" smtClean="0"/>
              <a:t>Yaprağı 2’de </a:t>
            </a:r>
            <a:r>
              <a:rPr lang="tr-TR" dirty="0"/>
              <a:t>yer alan “Kendi Uyguladığım Yollar” kısmına yazmaları istenir. </a:t>
            </a:r>
            <a:endParaRPr lang="tr-TR" dirty="0" smtClean="0"/>
          </a:p>
          <a:p>
            <a:pPr marL="0" indent="0">
              <a:lnSpc>
                <a:spcPct val="170000"/>
              </a:lnSpc>
              <a:buNone/>
            </a:pPr>
            <a:endParaRPr lang="tr-TR" dirty="0"/>
          </a:p>
          <a:p>
            <a:pPr marL="457200" indent="-457200">
              <a:lnSpc>
                <a:spcPct val="170000"/>
              </a:lnSpc>
              <a:buFont typeface="+mj-lt"/>
              <a:buAutoNum type="arabicPeriod" startAt="6"/>
            </a:pPr>
            <a:r>
              <a:rPr lang="tr-TR" dirty="0" smtClean="0"/>
              <a:t>Öğrenciler </a:t>
            </a:r>
            <a:r>
              <a:rPr lang="tr-TR" dirty="0"/>
              <a:t>cevaplarını yazdıktan sonra uygulayıcı  “</a:t>
            </a:r>
            <a:r>
              <a:rPr lang="tr-TR" b="1" i="1" dirty="0"/>
              <a:t>Merve yaşadığı problemi arkadaşlarına anlatır ve onlar Merve’ye yardımcı olabilecek önerilerde bulunur. Şimdi ben size arkadaşlarının önerilerini okuyacağım ve sizin aklınıza gelmeyen ve burada duymuş olduğunuz önerileri elinizdeki kâğıtta ‘Yeni Öğrendiğim Yollar’ kısmına yazmanızı istiyorum</a:t>
            </a:r>
            <a:r>
              <a:rPr lang="tr-TR" dirty="0"/>
              <a:t>.”  açıklamasında bulunur.</a:t>
            </a:r>
          </a:p>
        </p:txBody>
      </p:sp>
    </p:spTree>
    <p:extLst>
      <p:ext uri="{BB962C8B-B14F-4D97-AF65-F5344CB8AC3E}">
        <p14:creationId xmlns:p14="http://schemas.microsoft.com/office/powerpoint/2010/main" val="40985541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148</TotalTime>
  <Words>1003</Words>
  <Application>Microsoft Office PowerPoint</Application>
  <PresentationFormat>Özel</PresentationFormat>
  <Paragraphs>105</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Organik</vt:lpstr>
      <vt:lpstr>Kariyer Gelişim Alanı Örnek Etkinlikler </vt:lpstr>
      <vt:lpstr>7. Sınıf Etkinlikleri</vt:lpstr>
      <vt:lpstr>Nerede Bu Meslekler?</vt:lpstr>
      <vt:lpstr>PowerPoint Sunusu</vt:lpstr>
      <vt:lpstr>Süreç (Uygulama Basamakları):</vt:lpstr>
      <vt:lpstr>Süreç (Uygulama Basamakları):</vt:lpstr>
      <vt:lpstr>PowerPoint Sunusu</vt:lpstr>
      <vt:lpstr>Süreç (Uygulama Basamakları):</vt:lpstr>
      <vt:lpstr>Süreç (Uygulama Basamakları):</vt:lpstr>
      <vt:lpstr>Süreç (Uygulama Basamakları):</vt:lpstr>
      <vt:lpstr>PowerPoint Sunusu</vt:lpstr>
      <vt:lpstr>Süreç (Uygulama Basamakları):</vt:lpstr>
      <vt:lpstr>Kazanımın Değerlendirilmesi:</vt:lpstr>
      <vt:lpstr>Uygulayıcıya Not:</vt:lpstr>
      <vt:lpstr>Özel gereksinimli öğrenciler için;</vt:lpstr>
      <vt:lpstr>9. Sınıf Etkinlikleri</vt:lpstr>
      <vt:lpstr>Mesleki Değerlerim Ne Durumda?</vt:lpstr>
      <vt:lpstr>Süreç (Uygulama Basamakları)</vt:lpstr>
      <vt:lpstr>PowerPoint Sunusu</vt:lpstr>
      <vt:lpstr>Süreç (Uygulama Basamakları)</vt:lpstr>
      <vt:lpstr>Süreç (Uygulama Basamakları)</vt:lpstr>
      <vt:lpstr>PowerPoint Sunusu</vt:lpstr>
      <vt:lpstr>Süreç (Uygulama Basamakları)</vt:lpstr>
      <vt:lpstr>Süreç (Uygulama Basamakları)</vt:lpstr>
      <vt:lpstr>Uygulayıcıya Not</vt:lpstr>
      <vt:lpstr>PowerPoint Sunusu</vt:lpstr>
      <vt:lpstr>Özel gereksinimli öğrenciler için;</vt:lpstr>
      <vt:lpstr>TEŞEKKÜRLER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Elvan Y.A.</dc:creator>
  <cp:lastModifiedBy>A404</cp:lastModifiedBy>
  <cp:revision>25</cp:revision>
  <dcterms:created xsi:type="dcterms:W3CDTF">2021-11-25T14:22:16Z</dcterms:created>
  <dcterms:modified xsi:type="dcterms:W3CDTF">2021-12-07T06:21:52Z</dcterms:modified>
</cp:coreProperties>
</file>