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93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7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15128" y="1314994"/>
            <a:ext cx="8361229" cy="2571686"/>
          </a:xfrm>
        </p:spPr>
        <p:txBody>
          <a:bodyPr/>
          <a:lstStyle/>
          <a:p>
            <a:r>
              <a:rPr lang="tr-TR" sz="6000" dirty="0" smtClean="0"/>
              <a:t>SOSYAL DUYGUSAL GELİŞİM ALANI –</a:t>
            </a:r>
            <a:r>
              <a:rPr lang="tr-TR" sz="6000" cap="none" dirty="0" smtClean="0"/>
              <a:t>Etkinlik Örnekleri</a:t>
            </a:r>
            <a:endParaRPr lang="tr-TR" sz="6000" cap="none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Ümre</a:t>
            </a:r>
            <a:r>
              <a:rPr lang="tr-TR" dirty="0" smtClean="0"/>
              <a:t> Kaynak- Arş. Gör </a:t>
            </a:r>
            <a:r>
              <a:rPr lang="tr-TR" dirty="0" err="1" smtClean="0"/>
              <a:t>Sabire</a:t>
            </a:r>
            <a:r>
              <a:rPr lang="tr-TR" dirty="0" smtClean="0"/>
              <a:t> Kılıç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82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618" y="496387"/>
            <a:ext cx="10067108" cy="61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755" y="625876"/>
            <a:ext cx="8813074" cy="58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927" y="87253"/>
            <a:ext cx="8874034" cy="64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006" y="359947"/>
            <a:ext cx="9936479" cy="61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674" y="213267"/>
            <a:ext cx="8569235" cy="63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6514" b="17984"/>
          <a:stretch/>
        </p:blipFill>
        <p:spPr>
          <a:xfrm>
            <a:off x="1692428" y="156111"/>
            <a:ext cx="8959543" cy="65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26555"/>
            <a:ext cx="9740537" cy="63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726" y="224245"/>
            <a:ext cx="9601200" cy="886246"/>
          </a:xfrm>
        </p:spPr>
        <p:txBody>
          <a:bodyPr/>
          <a:lstStyle/>
          <a:p>
            <a:pPr algn="ctr"/>
            <a:r>
              <a:rPr lang="tr-TR" b="1" dirty="0"/>
              <a:t>ORTAÖĞRETİM-12. SINIF 15. HAFTA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60" y="849521"/>
            <a:ext cx="9614263" cy="60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569" y="444137"/>
            <a:ext cx="10922467" cy="6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419" y="592183"/>
            <a:ext cx="9997699" cy="5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93520" y="180703"/>
            <a:ext cx="9601200" cy="1485900"/>
          </a:xfrm>
        </p:spPr>
        <p:txBody>
          <a:bodyPr/>
          <a:lstStyle/>
          <a:p>
            <a:pPr algn="ctr"/>
            <a:r>
              <a:rPr lang="tr-TR" dirty="0" smtClean="0"/>
              <a:t>İLKOKUL-3. SINIF/33. HAFTA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58875"/>
            <a:ext cx="9765649" cy="54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891" y="685800"/>
            <a:ext cx="10518840" cy="55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59038" y="-793803"/>
            <a:ext cx="6031685" cy="84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129" y="269966"/>
            <a:ext cx="8151483" cy="60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03409" y="-1149758"/>
            <a:ext cx="5663261" cy="90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6536" y="1376503"/>
            <a:ext cx="1592349" cy="240177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</a:t>
            </a:r>
            <a:r>
              <a:rPr sz="754" spc="1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sınavı</a:t>
            </a:r>
            <a:r>
              <a:rPr sz="754" spc="1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için</a:t>
            </a:r>
            <a:r>
              <a:rPr sz="754" spc="1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8" dirty="0">
                <a:solidFill>
                  <a:srgbClr val="231F20"/>
                </a:solidFill>
                <a:latin typeface="Calibri"/>
                <a:cs typeface="Calibri"/>
              </a:rPr>
              <a:t>hazırlığa</a:t>
            </a:r>
            <a:r>
              <a:rPr sz="754" spc="1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44" dirty="0">
                <a:solidFill>
                  <a:srgbClr val="231F20"/>
                </a:solidFill>
                <a:latin typeface="Calibri"/>
                <a:cs typeface="Calibri"/>
              </a:rPr>
              <a:t>geç </a:t>
            </a:r>
            <a:r>
              <a:rPr sz="754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başlamış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öğrenci…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9681" y="1902469"/>
            <a:ext cx="1443453" cy="329945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defTabSz="574792">
              <a:spcBef>
                <a:spcPts val="63"/>
              </a:spcBef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</a:t>
            </a:r>
            <a:r>
              <a:rPr sz="754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7983" defTabSz="574792">
              <a:spcBef>
                <a:spcPts val="710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43371" y="1243708"/>
            <a:ext cx="24350" cy="1177995"/>
            <a:chOff x="614649" y="1978416"/>
            <a:chExt cx="38735" cy="1873885"/>
          </a:xfrm>
        </p:grpSpPr>
        <p:sp>
          <p:nvSpPr>
            <p:cNvPr id="5" name="object 5"/>
            <p:cNvSpPr/>
            <p:nvPr/>
          </p:nvSpPr>
          <p:spPr>
            <a:xfrm>
              <a:off x="620999" y="1978416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610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20999" y="38200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0" y="0"/>
                  </a:moveTo>
                  <a:lnTo>
                    <a:pt x="0" y="25603"/>
                  </a:lnTo>
                  <a:lnTo>
                    <a:pt x="25717" y="25603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95858" y="2397446"/>
            <a:ext cx="1765995" cy="24350"/>
            <a:chOff x="698143" y="3813714"/>
            <a:chExt cx="2809240" cy="38735"/>
          </a:xfrm>
        </p:grpSpPr>
        <p:sp>
          <p:nvSpPr>
            <p:cNvPr id="8" name="object 8"/>
            <p:cNvSpPr/>
            <p:nvPr/>
          </p:nvSpPr>
          <p:spPr>
            <a:xfrm>
              <a:off x="698143" y="3845664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0" y="0"/>
                  </a:moveTo>
                  <a:lnTo>
                    <a:pt x="2751429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75286" y="38200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0" y="25603"/>
                  </a:moveTo>
                  <a:lnTo>
                    <a:pt x="25717" y="25603"/>
                  </a:lnTo>
                  <a:lnTo>
                    <a:pt x="2571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37684" y="1191468"/>
            <a:ext cx="24350" cy="1177995"/>
            <a:chOff x="3468936" y="1895316"/>
            <a:chExt cx="38735" cy="1873885"/>
          </a:xfrm>
        </p:grpSpPr>
        <p:sp>
          <p:nvSpPr>
            <p:cNvPr id="11" name="object 11"/>
            <p:cNvSpPr/>
            <p:nvPr/>
          </p:nvSpPr>
          <p:spPr>
            <a:xfrm>
              <a:off x="3501000" y="1952818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181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75286" y="190166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17" y="25552"/>
                  </a:moveTo>
                  <a:lnTo>
                    <a:pt x="2571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043371" y="1191468"/>
            <a:ext cx="1765995" cy="24350"/>
            <a:chOff x="614649" y="1895316"/>
            <a:chExt cx="2809240" cy="38735"/>
          </a:xfrm>
        </p:grpSpPr>
        <p:sp>
          <p:nvSpPr>
            <p:cNvPr id="14" name="object 14"/>
            <p:cNvSpPr/>
            <p:nvPr/>
          </p:nvSpPr>
          <p:spPr>
            <a:xfrm>
              <a:off x="672426" y="1901670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27514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20999" y="190166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5717" y="0"/>
                  </a:moveTo>
                  <a:lnTo>
                    <a:pt x="0" y="0"/>
                  </a:lnTo>
                  <a:lnTo>
                    <a:pt x="0" y="255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56536" y="3399545"/>
            <a:ext cx="1592349" cy="655675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defTabSz="574792">
              <a:spcBef>
                <a:spcPts val="63"/>
              </a:spcBef>
              <a:defRPr/>
            </a:pPr>
            <a:r>
              <a:rPr sz="754" spc="9" dirty="0">
                <a:solidFill>
                  <a:srgbClr val="231F20"/>
                </a:solidFill>
                <a:latin typeface="Calibri"/>
                <a:cs typeface="Calibri"/>
              </a:rPr>
              <a:t>Deneme</a:t>
            </a:r>
            <a:r>
              <a:rPr sz="754" spc="1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sınavında</a:t>
            </a:r>
            <a:r>
              <a:rPr sz="754" spc="1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beklediği</a:t>
            </a:r>
            <a:r>
              <a:rPr sz="754" spc="1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-13" dirty="0">
                <a:solidFill>
                  <a:srgbClr val="231F20"/>
                </a:solidFill>
                <a:latin typeface="Calibri"/>
                <a:cs typeface="Calibri"/>
              </a:rPr>
              <a:t>sonu- </a:t>
            </a:r>
            <a:r>
              <a:rPr sz="754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cu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8" dirty="0">
                <a:solidFill>
                  <a:srgbClr val="231F20"/>
                </a:solidFill>
                <a:latin typeface="Calibri"/>
                <a:cs typeface="Calibri"/>
              </a:rPr>
              <a:t>alamayan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754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öğrenci…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120946" marR="38718" defTabSz="574792">
              <a:lnSpc>
                <a:spcPct val="178700"/>
              </a:lnSpc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43371" y="3164007"/>
            <a:ext cx="24350" cy="1177995"/>
            <a:chOff x="614649" y="5033114"/>
            <a:chExt cx="38735" cy="1873885"/>
          </a:xfrm>
        </p:grpSpPr>
        <p:sp>
          <p:nvSpPr>
            <p:cNvPr id="18" name="object 18"/>
            <p:cNvSpPr/>
            <p:nvPr/>
          </p:nvSpPr>
          <p:spPr>
            <a:xfrm>
              <a:off x="620999" y="5033114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610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0999" y="6874762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4">
                  <a:moveTo>
                    <a:pt x="0" y="0"/>
                  </a:moveTo>
                  <a:lnTo>
                    <a:pt x="0" y="25603"/>
                  </a:lnTo>
                  <a:lnTo>
                    <a:pt x="25717" y="25603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095858" y="4317745"/>
            <a:ext cx="1765995" cy="24350"/>
            <a:chOff x="698143" y="6868412"/>
            <a:chExt cx="2809240" cy="38735"/>
          </a:xfrm>
        </p:grpSpPr>
        <p:sp>
          <p:nvSpPr>
            <p:cNvPr id="21" name="object 21"/>
            <p:cNvSpPr/>
            <p:nvPr/>
          </p:nvSpPr>
          <p:spPr>
            <a:xfrm>
              <a:off x="698143" y="6900360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0" y="0"/>
                  </a:moveTo>
                  <a:lnTo>
                    <a:pt x="2751429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475286" y="6874762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0" y="25603"/>
                  </a:moveTo>
                  <a:lnTo>
                    <a:pt x="25717" y="25603"/>
                  </a:lnTo>
                  <a:lnTo>
                    <a:pt x="2571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837684" y="3111767"/>
            <a:ext cx="24350" cy="1177995"/>
            <a:chOff x="3468936" y="4950014"/>
            <a:chExt cx="38735" cy="1873885"/>
          </a:xfrm>
        </p:grpSpPr>
        <p:sp>
          <p:nvSpPr>
            <p:cNvPr id="24" name="object 24"/>
            <p:cNvSpPr/>
            <p:nvPr/>
          </p:nvSpPr>
          <p:spPr>
            <a:xfrm>
              <a:off x="3501000" y="5007515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181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475286" y="49563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17" y="25552"/>
                  </a:moveTo>
                  <a:lnTo>
                    <a:pt x="2571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043371" y="3111767"/>
            <a:ext cx="1765995" cy="24350"/>
            <a:chOff x="614649" y="4950014"/>
            <a:chExt cx="2809240" cy="38735"/>
          </a:xfrm>
        </p:grpSpPr>
        <p:sp>
          <p:nvSpPr>
            <p:cNvPr id="27" name="object 27"/>
            <p:cNvSpPr/>
            <p:nvPr/>
          </p:nvSpPr>
          <p:spPr>
            <a:xfrm>
              <a:off x="672426" y="4956368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27514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20999" y="49563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5717" y="0"/>
                  </a:moveTo>
                  <a:lnTo>
                    <a:pt x="0" y="0"/>
                  </a:lnTo>
                  <a:lnTo>
                    <a:pt x="0" y="255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156536" y="5314287"/>
            <a:ext cx="1592349" cy="771733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algn="just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</a:t>
            </a:r>
            <a:r>
              <a:rPr sz="754" spc="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sınavı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sonrası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9" dirty="0">
                <a:solidFill>
                  <a:srgbClr val="231F20"/>
                </a:solidFill>
                <a:latin typeface="Calibri"/>
                <a:cs typeface="Calibri"/>
              </a:rPr>
              <a:t>hedefine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9" dirty="0">
                <a:solidFill>
                  <a:srgbClr val="231F20"/>
                </a:solidFill>
                <a:latin typeface="Calibri"/>
                <a:cs typeface="Calibri"/>
              </a:rPr>
              <a:t>yerleştiğini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sonuç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ekranında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gören </a:t>
            </a:r>
            <a:r>
              <a:rPr sz="754" spc="9" dirty="0">
                <a:solidFill>
                  <a:srgbClr val="231F20"/>
                </a:solidFill>
                <a:latin typeface="Calibri"/>
                <a:cs typeface="Calibri"/>
              </a:rPr>
              <a:t>öğ- </a:t>
            </a:r>
            <a:r>
              <a:rPr sz="754" spc="-1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120946" marR="38718" algn="just" defTabSz="574792">
              <a:lnSpc>
                <a:spcPct val="178800"/>
              </a:lnSpc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55245" y="1376503"/>
            <a:ext cx="1592349" cy="240177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</a:t>
            </a:r>
            <a:r>
              <a:rPr sz="754" spc="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5" dirty="0">
                <a:solidFill>
                  <a:srgbClr val="231F20"/>
                </a:solidFill>
                <a:latin typeface="Calibri"/>
                <a:cs typeface="Calibri"/>
              </a:rPr>
              <a:t>Sınavı</a:t>
            </a:r>
            <a:r>
              <a:rPr sz="754" spc="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için</a:t>
            </a:r>
            <a:r>
              <a:rPr sz="754" spc="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doğru</a:t>
            </a:r>
            <a:r>
              <a:rPr sz="754" spc="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5" dirty="0">
                <a:solidFill>
                  <a:srgbClr val="231F20"/>
                </a:solidFill>
                <a:latin typeface="Calibri"/>
                <a:cs typeface="Calibri"/>
              </a:rPr>
              <a:t>kaynak </a:t>
            </a:r>
            <a:r>
              <a:rPr sz="754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dirty="0">
                <a:solidFill>
                  <a:srgbClr val="231F20"/>
                </a:solidFill>
                <a:latin typeface="Calibri"/>
                <a:cs typeface="Calibri"/>
              </a:rPr>
              <a:t>seçmekte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1" dirty="0">
                <a:solidFill>
                  <a:srgbClr val="231F20"/>
                </a:solidFill>
                <a:latin typeface="Calibri"/>
                <a:cs typeface="Calibri"/>
              </a:rPr>
              <a:t>zorlanan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öğrenci…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8390" y="1902469"/>
            <a:ext cx="1443453" cy="329945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defTabSz="574792">
              <a:spcBef>
                <a:spcPts val="63"/>
              </a:spcBef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</a:t>
            </a:r>
            <a:r>
              <a:rPr sz="754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7983" defTabSz="574792">
              <a:spcBef>
                <a:spcPts val="710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42080" y="1243708"/>
            <a:ext cx="24350" cy="1177995"/>
            <a:chOff x="4271299" y="1978416"/>
            <a:chExt cx="38735" cy="1873885"/>
          </a:xfrm>
        </p:grpSpPr>
        <p:sp>
          <p:nvSpPr>
            <p:cNvPr id="33" name="object 33"/>
            <p:cNvSpPr/>
            <p:nvPr/>
          </p:nvSpPr>
          <p:spPr>
            <a:xfrm>
              <a:off x="4277649" y="1978416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610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277649" y="38200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0" y="0"/>
                  </a:moveTo>
                  <a:lnTo>
                    <a:pt x="0" y="25603"/>
                  </a:lnTo>
                  <a:lnTo>
                    <a:pt x="25717" y="25603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394567" y="2397446"/>
            <a:ext cx="1765995" cy="24350"/>
            <a:chOff x="4354793" y="3813714"/>
            <a:chExt cx="2809240" cy="38735"/>
          </a:xfrm>
        </p:grpSpPr>
        <p:sp>
          <p:nvSpPr>
            <p:cNvPr id="36" name="object 36"/>
            <p:cNvSpPr/>
            <p:nvPr/>
          </p:nvSpPr>
          <p:spPr>
            <a:xfrm>
              <a:off x="4354793" y="3845664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0" y="0"/>
                  </a:moveTo>
                  <a:lnTo>
                    <a:pt x="2751429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31936" y="38200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0" y="25603"/>
                  </a:moveTo>
                  <a:lnTo>
                    <a:pt x="25717" y="25603"/>
                  </a:lnTo>
                  <a:lnTo>
                    <a:pt x="2571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136393" y="1191468"/>
            <a:ext cx="24350" cy="1177995"/>
            <a:chOff x="7125586" y="1895316"/>
            <a:chExt cx="38735" cy="1873885"/>
          </a:xfrm>
        </p:grpSpPr>
        <p:sp>
          <p:nvSpPr>
            <p:cNvPr id="39" name="object 39"/>
            <p:cNvSpPr/>
            <p:nvPr/>
          </p:nvSpPr>
          <p:spPr>
            <a:xfrm>
              <a:off x="7157650" y="1952818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181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131936" y="190166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5717" y="25552"/>
                  </a:moveTo>
                  <a:lnTo>
                    <a:pt x="2571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342080" y="1191468"/>
            <a:ext cx="1765995" cy="24350"/>
            <a:chOff x="4271299" y="1895316"/>
            <a:chExt cx="2809240" cy="38735"/>
          </a:xfrm>
        </p:grpSpPr>
        <p:sp>
          <p:nvSpPr>
            <p:cNvPr id="42" name="object 42"/>
            <p:cNvSpPr/>
            <p:nvPr/>
          </p:nvSpPr>
          <p:spPr>
            <a:xfrm>
              <a:off x="4329078" y="1901670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27514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277649" y="190166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17" y="0"/>
                  </a:moveTo>
                  <a:lnTo>
                    <a:pt x="0" y="0"/>
                  </a:lnTo>
                  <a:lnTo>
                    <a:pt x="0" y="255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455245" y="3342063"/>
            <a:ext cx="1592349" cy="771733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algn="just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</a:t>
            </a:r>
            <a:r>
              <a:rPr sz="754" spc="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sınavına</a:t>
            </a:r>
            <a:r>
              <a:rPr sz="754" spc="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hazırlıkta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dirty="0">
                <a:solidFill>
                  <a:srgbClr val="231F20"/>
                </a:solidFill>
                <a:latin typeface="Calibri"/>
                <a:cs typeface="Calibri"/>
              </a:rPr>
              <a:t>“tv,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8" dirty="0">
                <a:solidFill>
                  <a:srgbClr val="231F20"/>
                </a:solidFill>
                <a:latin typeface="Calibri"/>
                <a:cs typeface="Calibri"/>
              </a:rPr>
              <a:t>arkadaş, </a:t>
            </a:r>
            <a:r>
              <a:rPr sz="754" spc="-6" dirty="0">
                <a:solidFill>
                  <a:srgbClr val="231F20"/>
                </a:solidFill>
                <a:latin typeface="Calibri"/>
                <a:cs typeface="Calibri"/>
              </a:rPr>
              <a:t>telefon</a:t>
            </a:r>
            <a:r>
              <a:rPr sz="754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8" dirty="0">
                <a:solidFill>
                  <a:srgbClr val="231F20"/>
                </a:solidFill>
                <a:latin typeface="Calibri"/>
                <a:cs typeface="Calibri"/>
              </a:rPr>
              <a:t>vb.</a:t>
            </a:r>
            <a:r>
              <a:rPr sz="754" spc="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dirty="0">
                <a:solidFill>
                  <a:srgbClr val="231F20"/>
                </a:solidFill>
                <a:latin typeface="Calibri"/>
                <a:cs typeface="Calibri"/>
              </a:rPr>
              <a:t>istekleri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8" dirty="0">
                <a:solidFill>
                  <a:srgbClr val="231F20"/>
                </a:solidFill>
                <a:latin typeface="Calibri"/>
                <a:cs typeface="Calibri"/>
              </a:rPr>
              <a:t>baş </a:t>
            </a:r>
            <a:r>
              <a:rPr sz="754" spc="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edemeyen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754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öğrenci…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120946" marR="38718" algn="just" defTabSz="574792">
              <a:lnSpc>
                <a:spcPct val="178800"/>
              </a:lnSpc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342080" y="3164007"/>
            <a:ext cx="24350" cy="1177995"/>
            <a:chOff x="4271299" y="5033114"/>
            <a:chExt cx="38735" cy="1873885"/>
          </a:xfrm>
        </p:grpSpPr>
        <p:sp>
          <p:nvSpPr>
            <p:cNvPr id="46" name="object 46"/>
            <p:cNvSpPr/>
            <p:nvPr/>
          </p:nvSpPr>
          <p:spPr>
            <a:xfrm>
              <a:off x="4277649" y="5033114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610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277649" y="6874762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0" y="0"/>
                  </a:moveTo>
                  <a:lnTo>
                    <a:pt x="0" y="25603"/>
                  </a:lnTo>
                  <a:lnTo>
                    <a:pt x="25717" y="25603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394567" y="4317745"/>
            <a:ext cx="1765995" cy="24350"/>
            <a:chOff x="4354793" y="6868412"/>
            <a:chExt cx="2809240" cy="38735"/>
          </a:xfrm>
        </p:grpSpPr>
        <p:sp>
          <p:nvSpPr>
            <p:cNvPr id="49" name="object 49"/>
            <p:cNvSpPr/>
            <p:nvPr/>
          </p:nvSpPr>
          <p:spPr>
            <a:xfrm>
              <a:off x="4354793" y="6900360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0" y="0"/>
                  </a:moveTo>
                  <a:lnTo>
                    <a:pt x="2751429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131936" y="6874762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4">
                  <a:moveTo>
                    <a:pt x="0" y="25603"/>
                  </a:moveTo>
                  <a:lnTo>
                    <a:pt x="25717" y="25603"/>
                  </a:lnTo>
                  <a:lnTo>
                    <a:pt x="2571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136393" y="3111767"/>
            <a:ext cx="24350" cy="1177995"/>
            <a:chOff x="7125586" y="4950014"/>
            <a:chExt cx="38735" cy="1873885"/>
          </a:xfrm>
        </p:grpSpPr>
        <p:sp>
          <p:nvSpPr>
            <p:cNvPr id="52" name="object 52"/>
            <p:cNvSpPr/>
            <p:nvPr/>
          </p:nvSpPr>
          <p:spPr>
            <a:xfrm>
              <a:off x="7157650" y="5007515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181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131936" y="49563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5717" y="25552"/>
                  </a:moveTo>
                  <a:lnTo>
                    <a:pt x="2571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342080" y="3111767"/>
            <a:ext cx="1765995" cy="24350"/>
            <a:chOff x="4271299" y="4950014"/>
            <a:chExt cx="2809240" cy="38735"/>
          </a:xfrm>
        </p:grpSpPr>
        <p:sp>
          <p:nvSpPr>
            <p:cNvPr id="55" name="object 55"/>
            <p:cNvSpPr/>
            <p:nvPr/>
          </p:nvSpPr>
          <p:spPr>
            <a:xfrm>
              <a:off x="4329078" y="4956368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27514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277649" y="49563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17" y="0"/>
                  </a:moveTo>
                  <a:lnTo>
                    <a:pt x="0" y="0"/>
                  </a:lnTo>
                  <a:lnTo>
                    <a:pt x="0" y="255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455245" y="5314287"/>
            <a:ext cx="1592349" cy="771733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algn="just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sınavına hazırlık </a:t>
            </a:r>
            <a:r>
              <a:rPr sz="754" spc="-3" dirty="0">
                <a:solidFill>
                  <a:srgbClr val="231F20"/>
                </a:solidFill>
                <a:latin typeface="Calibri"/>
                <a:cs typeface="Calibri"/>
              </a:rPr>
              <a:t>sürecin- </a:t>
            </a:r>
            <a:r>
              <a:rPr sz="75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sz="754" spc="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ebeveynleriyle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çatışan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6" dirty="0">
                <a:solidFill>
                  <a:srgbClr val="231F20"/>
                </a:solidFill>
                <a:latin typeface="Calibri"/>
                <a:cs typeface="Calibri"/>
              </a:rPr>
              <a:t>öğren- </a:t>
            </a:r>
            <a:r>
              <a:rPr sz="754" spc="-1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97" dirty="0">
                <a:solidFill>
                  <a:srgbClr val="231F20"/>
                </a:solidFill>
                <a:latin typeface="Calibri"/>
                <a:cs typeface="Calibri"/>
              </a:rPr>
              <a:t>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120946" marR="38718" algn="just" defTabSz="574792">
              <a:lnSpc>
                <a:spcPct val="178800"/>
              </a:lnSpc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1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 smtClean="0"/>
              <a:t>DİNLEDİĞİNİZ İÇİN TEŞEKKÜR EDERİZ </a:t>
            </a:r>
            <a:r>
              <a:rPr lang="tr-TR" sz="3200" b="1" dirty="0" smtClean="0">
                <a:sym typeface="Wingdings" panose="05000000000000000000" pitchFamily="2" charset="2"/>
              </a:rPr>
              <a:t>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7397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99" y="302366"/>
            <a:ext cx="10010401" cy="62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53850"/>
            <a:ext cx="9248554" cy="66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284" y="478971"/>
            <a:ext cx="11311393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7490" y="-1073890"/>
            <a:ext cx="6412746" cy="91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218996"/>
            <a:ext cx="9601200" cy="724989"/>
          </a:xfrm>
        </p:spPr>
        <p:txBody>
          <a:bodyPr/>
          <a:lstStyle/>
          <a:p>
            <a:pPr algn="ctr"/>
            <a:r>
              <a:rPr lang="tr-TR" dirty="0" smtClean="0"/>
              <a:t>5. Sınıf 13. ve 14. Hafta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251" y="943985"/>
            <a:ext cx="9387840" cy="56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149" y="372238"/>
            <a:ext cx="10980091" cy="59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90" y="566059"/>
            <a:ext cx="10923398" cy="59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49</TotalTime>
  <Words>197</Words>
  <Application>Microsoft Office PowerPoint</Application>
  <PresentationFormat>Özel</PresentationFormat>
  <Paragraphs>44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Crop</vt:lpstr>
      <vt:lpstr>SOSYAL DUYGUSAL GELİŞİM ALANI –Etkinlik Örnekleri</vt:lpstr>
      <vt:lpstr>İLKOKUL-3. SINIF/33. HAFTA</vt:lpstr>
      <vt:lpstr>   </vt:lpstr>
      <vt:lpstr>  </vt:lpstr>
      <vt:lpstr>  </vt:lpstr>
      <vt:lpstr>   </vt:lpstr>
      <vt:lpstr>5. Sınıf 13. ve 14. Hafta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ORTAÖĞRETİM-12. SINIF 15. HAFTA</vt:lpstr>
      <vt:lpstr>  </vt:lpstr>
      <vt:lpstr> </vt:lpstr>
      <vt:lpstr>  </vt:lpstr>
      <vt:lpstr>  </vt:lpstr>
      <vt:lpstr> </vt:lpstr>
      <vt:lpstr> </vt:lpstr>
      <vt:lpstr>PowerPoint Sunusu</vt:lpstr>
      <vt:lpstr>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DUYGUSAL GELİŞİM ALANI –Etkinlik Örnekleri</dc:title>
  <dc:creator>Hp</dc:creator>
  <cp:lastModifiedBy>A404</cp:lastModifiedBy>
  <cp:revision>4</cp:revision>
  <dcterms:created xsi:type="dcterms:W3CDTF">2021-11-26T10:44:55Z</dcterms:created>
  <dcterms:modified xsi:type="dcterms:W3CDTF">2021-12-07T06:22:00Z</dcterms:modified>
</cp:coreProperties>
</file>